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90" r:id="rId2"/>
    <p:sldId id="291" r:id="rId3"/>
    <p:sldId id="292" r:id="rId4"/>
    <p:sldId id="293" r:id="rId5"/>
    <p:sldId id="294" r:id="rId6"/>
    <p:sldId id="295" r:id="rId7"/>
    <p:sldId id="296" r:id="rId8"/>
    <p:sldId id="297" r:id="rId9"/>
    <p:sldId id="299" r:id="rId10"/>
    <p:sldId id="300" r:id="rId11"/>
    <p:sldId id="301" r:id="rId12"/>
    <p:sldId id="302" r:id="rId13"/>
    <p:sldId id="303" r:id="rId14"/>
    <p:sldId id="304" r:id="rId15"/>
    <p:sldId id="305" r:id="rId16"/>
    <p:sldId id="306" r:id="rId17"/>
    <p:sldId id="298" r:id="rId18"/>
    <p:sldId id="275" r:id="rId1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FF"/>
    <a:srgbClr val="FF5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193" autoAdjust="0"/>
  </p:normalViewPr>
  <p:slideViewPr>
    <p:cSldViewPr snapToGrid="0">
      <p:cViewPr varScale="1">
        <p:scale>
          <a:sx n="75" d="100"/>
          <a:sy n="75" d="100"/>
        </p:scale>
        <p:origin x="114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4E7B5C-2E97-46FE-83A8-BF959C8D91C1}" type="datetimeFigureOut">
              <a:rPr kumimoji="1" lang="ja-JP" altLang="en-US" smtClean="0"/>
              <a:t>2024/6/9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C6E79C-CEFF-4DC4-80AA-EB4C57048043}" type="slidenum">
              <a:rPr kumimoji="1" lang="ja-JP" altLang="en-US" smtClean="0"/>
              <a:t>‹#›</a:t>
            </a:fld>
            <a:endParaRPr kumimoji="1" lang="ja-JP" altLang="en-US"/>
          </a:p>
        </p:txBody>
      </p:sp>
    </p:spTree>
    <p:extLst>
      <p:ext uri="{BB962C8B-B14F-4D97-AF65-F5344CB8AC3E}">
        <p14:creationId xmlns:p14="http://schemas.microsoft.com/office/powerpoint/2010/main" val="145108256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FC6E79C-CEFF-4DC4-80AA-EB4C57048043}" type="slidenum">
              <a:rPr kumimoji="1" lang="ja-JP" altLang="en-US" smtClean="0"/>
              <a:t>1</a:t>
            </a:fld>
            <a:endParaRPr kumimoji="1" lang="ja-JP" altLang="en-US"/>
          </a:p>
        </p:txBody>
      </p:sp>
    </p:spTree>
    <p:extLst>
      <p:ext uri="{BB962C8B-B14F-4D97-AF65-F5344CB8AC3E}">
        <p14:creationId xmlns:p14="http://schemas.microsoft.com/office/powerpoint/2010/main" val="1365982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FC6E79C-CEFF-4DC4-80AA-EB4C57048043}" type="slidenum">
              <a:rPr kumimoji="1" lang="ja-JP" altLang="en-US" smtClean="0"/>
              <a:t>4</a:t>
            </a:fld>
            <a:endParaRPr kumimoji="1" lang="ja-JP" altLang="en-US"/>
          </a:p>
        </p:txBody>
      </p:sp>
    </p:spTree>
    <p:extLst>
      <p:ext uri="{BB962C8B-B14F-4D97-AF65-F5344CB8AC3E}">
        <p14:creationId xmlns:p14="http://schemas.microsoft.com/office/powerpoint/2010/main" val="1396299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SALBP</a:t>
            </a:r>
            <a:r>
              <a:rPr kumimoji="1" lang="ja-JP" altLang="en-US" dirty="0"/>
              <a:t>は</a:t>
            </a:r>
            <a:r>
              <a:rPr kumimoji="1" lang="en-US" altLang="ja-JP" dirty="0"/>
              <a:t>80</a:t>
            </a:r>
            <a:r>
              <a:rPr kumimoji="1" lang="ja-JP" altLang="en-US" dirty="0"/>
              <a:t>年代くらいからある。</a:t>
            </a:r>
            <a:endParaRPr kumimoji="1" lang="en-US" altLang="ja-JP" dirty="0"/>
          </a:p>
          <a:p>
            <a:r>
              <a:rPr kumimoji="1" lang="ja-JP" altLang="en-US" dirty="0"/>
              <a:t>作業の順番を下の様なグラフに合わせて、それを数理最適化で解くという事はやられているが、</a:t>
            </a:r>
            <a:endParaRPr kumimoji="1" lang="en-US" altLang="ja-JP" dirty="0"/>
          </a:p>
          <a:p>
            <a:r>
              <a:rPr kumimoji="1" lang="ja-JP" altLang="en-US" dirty="0"/>
              <a:t>実際にはさまざまな制約条件があったり、また変数の数が膨大であったりと、自動車組み立てに使おうとすると結構難しいというのが現状。</a:t>
            </a:r>
            <a:endParaRPr kumimoji="1" lang="en-US" altLang="ja-JP" dirty="0"/>
          </a:p>
          <a:p>
            <a:endParaRPr kumimoji="1" lang="en-US" altLang="ja-JP" dirty="0"/>
          </a:p>
          <a:p>
            <a:r>
              <a:rPr kumimoji="1" lang="ja-JP" altLang="en-US" dirty="0"/>
              <a:t>最近</a:t>
            </a:r>
            <a:r>
              <a:rPr kumimoji="1" lang="en-US" altLang="ja-JP" dirty="0"/>
              <a:t>QA</a:t>
            </a:r>
            <a:r>
              <a:rPr kumimoji="1" lang="ja-JP" altLang="en-US" dirty="0"/>
              <a:t>が実用的になっていろいろ使われだしてきてるので、この問題を</a:t>
            </a:r>
            <a:r>
              <a:rPr kumimoji="1" lang="en-US" altLang="ja-JP" dirty="0"/>
              <a:t>QA</a:t>
            </a:r>
            <a:r>
              <a:rPr kumimoji="1" lang="ja-JP" altLang="en-US" dirty="0"/>
              <a:t>を使ってやってみようというのが今回の研究。</a:t>
            </a:r>
          </a:p>
        </p:txBody>
      </p:sp>
      <p:sp>
        <p:nvSpPr>
          <p:cNvPr id="4" name="スライド番号プレースホルダー 3"/>
          <p:cNvSpPr>
            <a:spLocks noGrp="1"/>
          </p:cNvSpPr>
          <p:nvPr>
            <p:ph type="sldNum" sz="quarter" idx="5"/>
          </p:nvPr>
        </p:nvSpPr>
        <p:spPr/>
        <p:txBody>
          <a:bodyPr/>
          <a:lstStyle/>
          <a:p>
            <a:fld id="{FFC6E79C-CEFF-4DC4-80AA-EB4C57048043}" type="slidenum">
              <a:rPr kumimoji="1" lang="ja-JP" altLang="en-US" smtClean="0"/>
              <a:t>5</a:t>
            </a:fld>
            <a:endParaRPr kumimoji="1" lang="ja-JP" altLang="en-US"/>
          </a:p>
        </p:txBody>
      </p:sp>
    </p:spTree>
    <p:extLst>
      <p:ext uri="{BB962C8B-B14F-4D97-AF65-F5344CB8AC3E}">
        <p14:creationId xmlns:p14="http://schemas.microsoft.com/office/powerpoint/2010/main" val="30772726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左の写真は、自動車にバッテリーを取り付けている様子。</a:t>
            </a:r>
            <a:endParaRPr kumimoji="1" lang="en-US" altLang="ja-JP" dirty="0"/>
          </a:p>
          <a:p>
            <a:r>
              <a:rPr kumimoji="1" lang="ja-JP" altLang="en-US" dirty="0"/>
              <a:t>これは設備が決まっているので、ある場所でしかできない、という制約がある。それが設備制約</a:t>
            </a:r>
            <a:endParaRPr kumimoji="1" lang="en-US" altLang="ja-JP" dirty="0"/>
          </a:p>
          <a:p>
            <a:endParaRPr kumimoji="1" lang="en-US" altLang="ja-JP" dirty="0"/>
          </a:p>
          <a:p>
            <a:r>
              <a:rPr kumimoji="1" lang="ja-JP" altLang="en-US" dirty="0"/>
              <a:t>また、リアコンピネーションランプの取り付けについては、取り付ける順番が決まっているので、順序制約がある。</a:t>
            </a:r>
            <a:endParaRPr kumimoji="1" lang="en-US" altLang="ja-JP" dirty="0"/>
          </a:p>
          <a:p>
            <a:endParaRPr kumimoji="1" lang="en-US" altLang="ja-JP" dirty="0"/>
          </a:p>
          <a:p>
            <a:r>
              <a:rPr kumimoji="1" lang="en-US" altLang="ja-JP" dirty="0"/>
              <a:t>QA</a:t>
            </a:r>
            <a:r>
              <a:rPr kumimoji="1" lang="ja-JP" altLang="en-US" dirty="0"/>
              <a:t>を使う場合にはこのような順序制約をどのように扱うかというのが一つの課題になって来る。</a:t>
            </a:r>
            <a:endParaRPr kumimoji="1" lang="en-US" altLang="ja-JP" dirty="0"/>
          </a:p>
        </p:txBody>
      </p:sp>
      <p:sp>
        <p:nvSpPr>
          <p:cNvPr id="4" name="スライド番号プレースホルダー 3"/>
          <p:cNvSpPr>
            <a:spLocks noGrp="1"/>
          </p:cNvSpPr>
          <p:nvPr>
            <p:ph type="sldNum" sz="quarter" idx="5"/>
          </p:nvPr>
        </p:nvSpPr>
        <p:spPr/>
        <p:txBody>
          <a:bodyPr/>
          <a:lstStyle/>
          <a:p>
            <a:fld id="{FFC6E79C-CEFF-4DC4-80AA-EB4C57048043}" type="slidenum">
              <a:rPr kumimoji="1" lang="ja-JP" altLang="en-US" smtClean="0"/>
              <a:t>6</a:t>
            </a:fld>
            <a:endParaRPr kumimoji="1" lang="ja-JP" altLang="en-US"/>
          </a:p>
        </p:txBody>
      </p:sp>
    </p:spTree>
    <p:extLst>
      <p:ext uri="{BB962C8B-B14F-4D97-AF65-F5344CB8AC3E}">
        <p14:creationId xmlns:p14="http://schemas.microsoft.com/office/powerpoint/2010/main" val="6177220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組み立ての観点で言うと、歩く価値はない。</a:t>
            </a:r>
            <a:endParaRPr kumimoji="1" lang="en-US" altLang="ja-JP" dirty="0"/>
          </a:p>
          <a:p>
            <a:r>
              <a:rPr kumimoji="1" lang="ja-JP" altLang="en-US" dirty="0"/>
              <a:t>よって、なるべく歩きたくないので、歩行時間を最小化したい。</a:t>
            </a:r>
            <a:endParaRPr kumimoji="1" lang="en-US" altLang="ja-JP" dirty="0"/>
          </a:p>
          <a:p>
            <a:endParaRPr kumimoji="1" lang="en-US" altLang="ja-JP" dirty="0"/>
          </a:p>
          <a:p>
            <a:r>
              <a:rPr kumimoji="1" lang="ja-JP" altLang="en-US" dirty="0"/>
              <a:t>左の絵について、</a:t>
            </a:r>
            <a:endParaRPr kumimoji="1" lang="en-US" altLang="ja-JP" dirty="0"/>
          </a:p>
          <a:p>
            <a:r>
              <a:rPr kumimoji="1" lang="en-US" altLang="ja-JP" dirty="0"/>
              <a:t>1</a:t>
            </a:r>
            <a:r>
              <a:rPr kumimoji="1" lang="ja-JP" altLang="en-US" dirty="0"/>
              <a:t>ステージに</a:t>
            </a:r>
            <a:r>
              <a:rPr kumimoji="1" lang="en-US" altLang="ja-JP" dirty="0"/>
              <a:t>2</a:t>
            </a:r>
            <a:r>
              <a:rPr kumimoji="1" lang="ja-JP" altLang="en-US" dirty="0"/>
              <a:t>人の作業者</a:t>
            </a:r>
          </a:p>
        </p:txBody>
      </p:sp>
      <p:sp>
        <p:nvSpPr>
          <p:cNvPr id="4" name="スライド番号プレースホルダー 3"/>
          <p:cNvSpPr>
            <a:spLocks noGrp="1"/>
          </p:cNvSpPr>
          <p:nvPr>
            <p:ph type="sldNum" sz="quarter" idx="5"/>
          </p:nvPr>
        </p:nvSpPr>
        <p:spPr/>
        <p:txBody>
          <a:bodyPr/>
          <a:lstStyle/>
          <a:p>
            <a:fld id="{FFC6E79C-CEFF-4DC4-80AA-EB4C57048043}" type="slidenum">
              <a:rPr kumimoji="1" lang="ja-JP" altLang="en-US" smtClean="0"/>
              <a:t>7</a:t>
            </a:fld>
            <a:endParaRPr kumimoji="1" lang="ja-JP" altLang="en-US"/>
          </a:p>
        </p:txBody>
      </p:sp>
    </p:spTree>
    <p:extLst>
      <p:ext uri="{BB962C8B-B14F-4D97-AF65-F5344CB8AC3E}">
        <p14:creationId xmlns:p14="http://schemas.microsoft.com/office/powerpoint/2010/main" val="25927254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定式化としては、複数ナップサック問題として定式化している。</a:t>
            </a:r>
            <a:endParaRPr kumimoji="1" lang="en-US" altLang="ja-JP" dirty="0"/>
          </a:p>
          <a:p>
            <a:r>
              <a:rPr kumimoji="1" lang="ja-JP" altLang="en-US" dirty="0"/>
              <a:t>すなわち、ある人に対して、なるべく時間いっぱいの作業を詰め込む。</a:t>
            </a:r>
            <a:endParaRPr kumimoji="1" lang="en-US" altLang="ja-JP" dirty="0"/>
          </a:p>
          <a:p>
            <a:endParaRPr kumimoji="1" lang="en-US" altLang="ja-JP" dirty="0"/>
          </a:p>
          <a:p>
            <a:r>
              <a:rPr kumimoji="1" lang="ja-JP" altLang="en-US" dirty="0"/>
              <a:t>ただし、車はコンベアで流れているので、ちょっと遅れても後で挽回できる。</a:t>
            </a:r>
            <a:endParaRPr kumimoji="1" lang="en-US" altLang="ja-JP" dirty="0"/>
          </a:p>
          <a:p>
            <a:r>
              <a:rPr kumimoji="1" lang="ja-JP" altLang="en-US" dirty="0"/>
              <a:t>よって、あまり</a:t>
            </a:r>
            <a:r>
              <a:rPr kumimoji="1" lang="en-US" altLang="ja-JP" dirty="0"/>
              <a:t>strict</a:t>
            </a:r>
            <a:r>
              <a:rPr kumimoji="1" lang="ja-JP" altLang="en-US" dirty="0"/>
              <a:t>にし過ぎると良くないので、実問題としてはもう少し緩めて、目標時間との差をなるべく小さくするようにしている。</a:t>
            </a:r>
            <a:endParaRPr kumimoji="1" lang="en-US" altLang="ja-JP" dirty="0"/>
          </a:p>
          <a:p>
            <a:endParaRPr kumimoji="1" lang="en-US" altLang="ja-JP" dirty="0"/>
          </a:p>
          <a:p>
            <a:r>
              <a:rPr kumimoji="1" lang="ja-JP" altLang="en-US" dirty="0"/>
              <a:t>この時に問題になるのが、設計変数間の順序依存の問題。</a:t>
            </a:r>
            <a:endParaRPr kumimoji="1" lang="en-US" altLang="ja-JP" dirty="0"/>
          </a:p>
        </p:txBody>
      </p:sp>
      <p:sp>
        <p:nvSpPr>
          <p:cNvPr id="4" name="スライド番号プレースホルダー 3"/>
          <p:cNvSpPr>
            <a:spLocks noGrp="1"/>
          </p:cNvSpPr>
          <p:nvPr>
            <p:ph type="sldNum" sz="quarter" idx="5"/>
          </p:nvPr>
        </p:nvSpPr>
        <p:spPr/>
        <p:txBody>
          <a:bodyPr/>
          <a:lstStyle/>
          <a:p>
            <a:fld id="{FFC6E79C-CEFF-4DC4-80AA-EB4C57048043}" type="slidenum">
              <a:rPr kumimoji="1" lang="ja-JP" altLang="en-US" smtClean="0"/>
              <a:t>9</a:t>
            </a:fld>
            <a:endParaRPr kumimoji="1" lang="ja-JP" altLang="en-US"/>
          </a:p>
        </p:txBody>
      </p:sp>
    </p:spTree>
    <p:extLst>
      <p:ext uri="{BB962C8B-B14F-4D97-AF65-F5344CB8AC3E}">
        <p14:creationId xmlns:p14="http://schemas.microsoft.com/office/powerpoint/2010/main" val="17857035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FC6E79C-CEFF-4DC4-80AA-EB4C57048043}" type="slidenum">
              <a:rPr kumimoji="1" lang="ja-JP" altLang="en-US" smtClean="0"/>
              <a:t>10</a:t>
            </a:fld>
            <a:endParaRPr kumimoji="1" lang="ja-JP" altLang="en-US"/>
          </a:p>
        </p:txBody>
      </p:sp>
    </p:spTree>
    <p:extLst>
      <p:ext uri="{BB962C8B-B14F-4D97-AF65-F5344CB8AC3E}">
        <p14:creationId xmlns:p14="http://schemas.microsoft.com/office/powerpoint/2010/main" val="34442370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対策として、最適化した後に調整を入れることにした。</a:t>
            </a:r>
          </a:p>
        </p:txBody>
      </p:sp>
      <p:sp>
        <p:nvSpPr>
          <p:cNvPr id="4" name="スライド番号プレースホルダー 3"/>
          <p:cNvSpPr>
            <a:spLocks noGrp="1"/>
          </p:cNvSpPr>
          <p:nvPr>
            <p:ph type="sldNum" sz="quarter" idx="5"/>
          </p:nvPr>
        </p:nvSpPr>
        <p:spPr/>
        <p:txBody>
          <a:bodyPr/>
          <a:lstStyle/>
          <a:p>
            <a:fld id="{FFC6E79C-CEFF-4DC4-80AA-EB4C57048043}" type="slidenum">
              <a:rPr kumimoji="1" lang="ja-JP" altLang="en-US" smtClean="0"/>
              <a:t>11</a:t>
            </a:fld>
            <a:endParaRPr kumimoji="1" lang="ja-JP" altLang="en-US"/>
          </a:p>
        </p:txBody>
      </p:sp>
    </p:spTree>
    <p:extLst>
      <p:ext uri="{BB962C8B-B14F-4D97-AF65-F5344CB8AC3E}">
        <p14:creationId xmlns:p14="http://schemas.microsoft.com/office/powerpoint/2010/main" val="451069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FC6E79C-CEFF-4DC4-80AA-EB4C57048043}" type="slidenum">
              <a:rPr kumimoji="1" lang="ja-JP" altLang="en-US" smtClean="0"/>
              <a:t>13</a:t>
            </a:fld>
            <a:endParaRPr kumimoji="1" lang="ja-JP" altLang="en-US"/>
          </a:p>
        </p:txBody>
      </p:sp>
    </p:spTree>
    <p:extLst>
      <p:ext uri="{BB962C8B-B14F-4D97-AF65-F5344CB8AC3E}">
        <p14:creationId xmlns:p14="http://schemas.microsoft.com/office/powerpoint/2010/main" val="1120232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4EA6C16-D7B8-3ECC-FDC5-959327BC911E}"/>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34AD9FD-C1A2-FA64-CEEA-0D55B5D701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AC898621-D105-0CE9-27D1-A8AF4FBA0E3E}"/>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5" name="フッター プレースホルダー 4">
            <a:extLst>
              <a:ext uri="{FF2B5EF4-FFF2-40B4-BE49-F238E27FC236}">
                <a16:creationId xmlns:a16="http://schemas.microsoft.com/office/drawing/2014/main" id="{0A5EB7AC-3FAC-2039-978F-5BA3DFC1EEA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0B29266-62B1-86F9-261E-67E59B0D7101}"/>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27402029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2B6572-3EC8-BA85-3A0C-96D2B48D4C4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63D3302F-338C-05E5-3087-92A75E80BB95}"/>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8DC2AD1-800C-FC71-8849-CC6B57E9EFD7}"/>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5" name="フッター プレースホルダー 4">
            <a:extLst>
              <a:ext uri="{FF2B5EF4-FFF2-40B4-BE49-F238E27FC236}">
                <a16:creationId xmlns:a16="http://schemas.microsoft.com/office/drawing/2014/main" id="{E4580A90-1EEF-2D15-BC23-D56B64EDABB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9D5C7C4-F4A6-5756-D2B6-7A954FBA0C88}"/>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3736362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D2AA5748-BCED-D691-E324-375727F7C6BA}"/>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73564CBA-BB06-4BBD-CEF4-5F2B33A6F758}"/>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67FD4A25-F0BA-6D2A-1657-D019CA2FBBF9}"/>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5" name="フッター プレースホルダー 4">
            <a:extLst>
              <a:ext uri="{FF2B5EF4-FFF2-40B4-BE49-F238E27FC236}">
                <a16:creationId xmlns:a16="http://schemas.microsoft.com/office/drawing/2014/main" id="{57CFE0AC-8A8D-CBBC-3565-F70B3B9FC4F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C626F97-23CC-EF7E-45D9-3ED71C0E79F6}"/>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3566309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FC55260-8AB6-1BC6-FDC0-CB9AED477C2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56027CAB-D5B5-C671-C154-865C6C31451C}"/>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00B9F2D8-8200-9085-0F0C-25158EB8DF19}"/>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5" name="フッター プレースホルダー 4">
            <a:extLst>
              <a:ext uri="{FF2B5EF4-FFF2-40B4-BE49-F238E27FC236}">
                <a16:creationId xmlns:a16="http://schemas.microsoft.com/office/drawing/2014/main" id="{E5E2B035-82AA-8406-EE8A-C64CD584C6C0}"/>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B2AB0815-8717-0833-0DFB-ECEDF9900BE3}"/>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34015590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A0C3943-0100-69BE-AD84-7F016B6BE268}"/>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CA544E1F-9A00-FF93-1C70-A4144AFDF6A8}"/>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057FDD9-28A3-6633-A0B6-8EBAF41C1927}"/>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5" name="フッター プレースホルダー 4">
            <a:extLst>
              <a:ext uri="{FF2B5EF4-FFF2-40B4-BE49-F238E27FC236}">
                <a16:creationId xmlns:a16="http://schemas.microsoft.com/office/drawing/2014/main" id="{F24B463E-BC70-CFF9-37CE-6C6A78C512B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7282089-B131-581C-B5F3-B5005144AF77}"/>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089715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640D8A7-0B20-1763-213D-C1B51525CD25}"/>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60EB352-8777-53E5-B3C6-ABD0D0F2F1F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1554EF7-D90B-EDFA-6837-17FE5FB8EE45}"/>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088939E9-F0BC-129C-08FE-3F9D829E19A0}"/>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6" name="フッター プレースホルダー 5">
            <a:extLst>
              <a:ext uri="{FF2B5EF4-FFF2-40B4-BE49-F238E27FC236}">
                <a16:creationId xmlns:a16="http://schemas.microsoft.com/office/drawing/2014/main" id="{E1446B08-F017-26AD-BFE8-DBBF487CD7D4}"/>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229DAE5-7466-5CBF-9616-6EE98B869BCE}"/>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162777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0FA1E65-989D-5E0A-043F-A64FFE30A5F4}"/>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983790C-6801-BA6E-464E-73942EBB703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8070F339-9639-3273-F9FE-20465F54C2B9}"/>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85CC56D9-14D7-E2D1-9954-13EFF00500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F832CB04-CAB2-3321-9ABB-B68C0253B893}"/>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C53BD498-A81E-339A-7ED9-ED4CAA548F3D}"/>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8" name="フッター プレースホルダー 7">
            <a:extLst>
              <a:ext uri="{FF2B5EF4-FFF2-40B4-BE49-F238E27FC236}">
                <a16:creationId xmlns:a16="http://schemas.microsoft.com/office/drawing/2014/main" id="{83D12228-523B-7311-1B8A-6EBF438EC340}"/>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1B22357D-5E25-65FE-67BD-5496F4B15A13}"/>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288453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041D9AB-F48E-8BB0-1EB4-1F42421AC46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553E8D40-F000-C14A-9AB6-6258EF5005C6}"/>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4" name="フッター プレースホルダー 3">
            <a:extLst>
              <a:ext uri="{FF2B5EF4-FFF2-40B4-BE49-F238E27FC236}">
                <a16:creationId xmlns:a16="http://schemas.microsoft.com/office/drawing/2014/main" id="{2C5AFA5E-CD92-C82B-1ADC-78F05CCCCCEC}"/>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D1E91B96-8B4B-EE35-D6BA-58C69F0863DD}"/>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3279215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65C5692-AB27-DBEF-B1DB-7286CC4D32FE}"/>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3" name="フッター プレースホルダー 2">
            <a:extLst>
              <a:ext uri="{FF2B5EF4-FFF2-40B4-BE49-F238E27FC236}">
                <a16:creationId xmlns:a16="http://schemas.microsoft.com/office/drawing/2014/main" id="{F45F834B-0589-B8C3-12E5-9679DE7C3E41}"/>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48995981-27A9-669D-1805-50BC93358649}"/>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642902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1685F99-436D-F8F4-CFC2-011C00CDF80F}"/>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BECEFADD-98EF-24F5-30F6-DFD1A9005C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2DC9592-7FE7-5D0F-5255-088FB98608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0465025A-4D04-6113-5DCB-EB8EC4F7DB32}"/>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6" name="フッター プレースホルダー 5">
            <a:extLst>
              <a:ext uri="{FF2B5EF4-FFF2-40B4-BE49-F238E27FC236}">
                <a16:creationId xmlns:a16="http://schemas.microsoft.com/office/drawing/2014/main" id="{401180C7-1965-926D-C3D2-1423223FD60A}"/>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66ACEB06-E011-C235-6008-137472E1A69B}"/>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12476674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75AB44-AE99-1C9D-CFF7-00E6A7F19129}"/>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7DAEADF4-E213-B46A-645E-5FB9A9EEA8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625BCD1B-E870-F64E-2CCC-B47DEB9C2A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854A579-A90A-33BB-2D5E-21A5340CA716}"/>
              </a:ext>
            </a:extLst>
          </p:cNvPr>
          <p:cNvSpPr>
            <a:spLocks noGrp="1"/>
          </p:cNvSpPr>
          <p:nvPr>
            <p:ph type="dt" sz="half" idx="10"/>
          </p:nvPr>
        </p:nvSpPr>
        <p:spPr/>
        <p:txBody>
          <a:bodyPr/>
          <a:lstStyle/>
          <a:p>
            <a:fld id="{78817823-3052-40E3-893C-AF0232C166B4}" type="datetimeFigureOut">
              <a:rPr kumimoji="1" lang="ja-JP" altLang="en-US" smtClean="0"/>
              <a:t>2024/6/9</a:t>
            </a:fld>
            <a:endParaRPr kumimoji="1" lang="ja-JP" altLang="en-US"/>
          </a:p>
        </p:txBody>
      </p:sp>
      <p:sp>
        <p:nvSpPr>
          <p:cNvPr id="6" name="フッター プレースホルダー 5">
            <a:extLst>
              <a:ext uri="{FF2B5EF4-FFF2-40B4-BE49-F238E27FC236}">
                <a16:creationId xmlns:a16="http://schemas.microsoft.com/office/drawing/2014/main" id="{5BF918FF-9831-8742-1E43-5CDE5133CDF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976D499B-E3CF-7DAD-58AD-701AC9FC3229}"/>
              </a:ext>
            </a:extLst>
          </p:cNvPr>
          <p:cNvSpPr>
            <a:spLocks noGrp="1"/>
          </p:cNvSpPr>
          <p:nvPr>
            <p:ph type="sldNum" sz="quarter" idx="12"/>
          </p:nvPr>
        </p:nvSpPr>
        <p:spPr/>
        <p:txBody>
          <a:body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4166005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12B61A8B-2BB2-1786-E11F-B64DA59837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643C887-35BA-6329-3DC7-44EEF1D52A5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9617D71-98BD-CA30-492A-199B6153003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8817823-3052-40E3-893C-AF0232C166B4}" type="datetimeFigureOut">
              <a:rPr kumimoji="1" lang="ja-JP" altLang="en-US" smtClean="0"/>
              <a:t>2024/6/9</a:t>
            </a:fld>
            <a:endParaRPr kumimoji="1" lang="ja-JP" altLang="en-US"/>
          </a:p>
        </p:txBody>
      </p:sp>
      <p:sp>
        <p:nvSpPr>
          <p:cNvPr id="5" name="フッター プレースホルダー 4">
            <a:extLst>
              <a:ext uri="{FF2B5EF4-FFF2-40B4-BE49-F238E27FC236}">
                <a16:creationId xmlns:a16="http://schemas.microsoft.com/office/drawing/2014/main" id="{50F5C4A8-AA96-CD8C-9224-D9E27331941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4912EECC-799D-59B6-F550-3CD364B5EF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BF9DFD7-A0B7-4744-82D3-5F2A0B4D1D9F}" type="slidenum">
              <a:rPr kumimoji="1" lang="ja-JP" altLang="en-US" smtClean="0"/>
              <a:t>‹#›</a:t>
            </a:fld>
            <a:endParaRPr kumimoji="1" lang="ja-JP" altLang="en-US"/>
          </a:p>
        </p:txBody>
      </p:sp>
    </p:spTree>
    <p:extLst>
      <p:ext uri="{BB962C8B-B14F-4D97-AF65-F5344CB8AC3E}">
        <p14:creationId xmlns:p14="http://schemas.microsoft.com/office/powerpoint/2010/main" val="854981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F07A0E21-DB06-EC9D-5EE3-B24AE37E68F3}"/>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760678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43350F0A-5310-6E02-5EFF-E00E9E1C8B26}"/>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15073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2D343235-4EA9-7461-C48C-4E3D2D4341B8}"/>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805494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A84C730-842A-489A-6A1F-8086A27ADCBD}"/>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1642089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C9B574B4-2E1B-0882-D233-C26C1752BFFF}"/>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0945864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3FDA063B-1D30-1538-3041-A37495265C2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70789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4528C74-E63D-34DE-592D-6050CD725F2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729397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092A62C0-58F6-FCCE-72EC-6FE541996810}"/>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8211799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2B7448F-2064-3DB8-6279-38649155724A}"/>
              </a:ext>
            </a:extLst>
          </p:cNvPr>
          <p:cNvSpPr txBox="1"/>
          <p:nvPr/>
        </p:nvSpPr>
        <p:spPr>
          <a:xfrm>
            <a:off x="2628537" y="1541417"/>
            <a:ext cx="6484983" cy="3447098"/>
          </a:xfrm>
          <a:prstGeom prst="rect">
            <a:avLst/>
          </a:prstGeom>
          <a:noFill/>
        </p:spPr>
        <p:txBody>
          <a:bodyPr wrap="square" rtlCol="0">
            <a:spAutoFit/>
          </a:bodyPr>
          <a:lstStyle/>
          <a:p>
            <a:r>
              <a:rPr kumimoji="1" lang="en-US" altLang="ja-JP" sz="20000" dirty="0">
                <a:solidFill>
                  <a:srgbClr val="3333FF"/>
                </a:solidFill>
                <a:latin typeface="Meiryo UI" panose="020B0604030504040204" pitchFamily="50" charset="-128"/>
                <a:ea typeface="Meiryo UI" panose="020B0604030504040204" pitchFamily="50" charset="-128"/>
              </a:rPr>
              <a:t>Q</a:t>
            </a:r>
            <a:r>
              <a:rPr kumimoji="1" lang="ja-JP" altLang="en-US" sz="20000" dirty="0">
                <a:latin typeface="Meiryo UI" panose="020B0604030504040204" pitchFamily="50" charset="-128"/>
                <a:ea typeface="Meiryo UI" panose="020B0604030504040204" pitchFamily="50" charset="-128"/>
              </a:rPr>
              <a:t>＆</a:t>
            </a:r>
            <a:r>
              <a:rPr kumimoji="1" lang="en-US" altLang="ja-JP" sz="20000" dirty="0">
                <a:solidFill>
                  <a:srgbClr val="FF5050"/>
                </a:solidFill>
                <a:latin typeface="Meiryo UI" panose="020B0604030504040204" pitchFamily="50" charset="-128"/>
                <a:ea typeface="Meiryo UI" panose="020B0604030504040204" pitchFamily="50" charset="-128"/>
              </a:rPr>
              <a:t>A</a:t>
            </a:r>
          </a:p>
          <a:p>
            <a:endParaRPr lang="en-US" alt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0938481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2B7448F-2064-3DB8-6279-38649155724A}"/>
              </a:ext>
            </a:extLst>
          </p:cNvPr>
          <p:cNvSpPr txBox="1"/>
          <p:nvPr/>
        </p:nvSpPr>
        <p:spPr>
          <a:xfrm>
            <a:off x="200297" y="200297"/>
            <a:ext cx="11887200" cy="2585323"/>
          </a:xfrm>
          <a:prstGeom prst="rect">
            <a:avLst/>
          </a:prstGeom>
          <a:noFill/>
        </p:spPr>
        <p:txBody>
          <a:bodyPr wrap="square" rtlCol="0">
            <a:spAutoFit/>
          </a:bodyPr>
          <a:lstStyle/>
          <a:p>
            <a:r>
              <a:rPr kumimoji="1" lang="ja-JP" altLang="en-US" dirty="0">
                <a:latin typeface="Meiryo UI" panose="020B0604030504040204" pitchFamily="50" charset="-128"/>
                <a:ea typeface="Meiryo UI" panose="020B0604030504040204" pitchFamily="50" charset="-128"/>
              </a:rPr>
              <a:t>●</a:t>
            </a:r>
            <a:r>
              <a:rPr kumimoji="1" lang="en-US" altLang="ja-JP" dirty="0">
                <a:solidFill>
                  <a:srgbClr val="3333FF"/>
                </a:solidFill>
                <a:latin typeface="Meiryo UI" panose="020B0604030504040204" pitchFamily="50" charset="-128"/>
                <a:ea typeface="Meiryo UI" panose="020B0604030504040204" pitchFamily="50" charset="-128"/>
              </a:rPr>
              <a:t>Q</a:t>
            </a:r>
            <a:r>
              <a:rPr kumimoji="1" lang="ja-JP" altLang="en-US" dirty="0">
                <a:latin typeface="Meiryo UI" panose="020B0604030504040204" pitchFamily="50" charset="-128"/>
                <a:ea typeface="Meiryo UI" panose="020B0604030504040204" pitchFamily="50" charset="-128"/>
              </a:rPr>
              <a:t>＆</a:t>
            </a:r>
            <a:r>
              <a:rPr kumimoji="1" lang="en-US" altLang="ja-JP" dirty="0">
                <a:solidFill>
                  <a:srgbClr val="FF5050"/>
                </a:solidFill>
                <a:latin typeface="Meiryo UI" panose="020B0604030504040204" pitchFamily="50" charset="-128"/>
                <a:ea typeface="Meiryo UI" panose="020B0604030504040204" pitchFamily="50" charset="-128"/>
              </a:rPr>
              <a:t>A</a:t>
            </a:r>
          </a:p>
          <a:p>
            <a:endParaRPr lang="en-US" altLang="ja-JP" dirty="0">
              <a:latin typeface="Meiryo UI" panose="020B0604030504040204" pitchFamily="50" charset="-128"/>
              <a:ea typeface="Meiryo UI" panose="020B0604030504040204" pitchFamily="50" charset="-128"/>
            </a:endParaRPr>
          </a:p>
          <a:p>
            <a:r>
              <a:rPr lang="en-US" altLang="ja-JP" dirty="0">
                <a:latin typeface="Meiryo UI" panose="020B0604030504040204" pitchFamily="50" charset="-128"/>
                <a:ea typeface="Meiryo UI" panose="020B0604030504040204" pitchFamily="50" charset="-128"/>
              </a:rPr>
              <a:t>QA</a:t>
            </a:r>
            <a:r>
              <a:rPr lang="ja-JP" altLang="en-US" dirty="0">
                <a:latin typeface="Meiryo UI" panose="020B0604030504040204" pitchFamily="50" charset="-128"/>
                <a:ea typeface="Meiryo UI" panose="020B0604030504040204" pitchFamily="50" charset="-128"/>
              </a:rPr>
              <a:t>に入れた変数の多さは？</a:t>
            </a:r>
            <a:endParaRPr lang="en-US" altLang="ja-JP" dirty="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　自由度で言うと</a:t>
            </a:r>
            <a:r>
              <a:rPr lang="en-US" altLang="ja-JP" dirty="0">
                <a:latin typeface="Meiryo UI" panose="020B0604030504040204" pitchFamily="50" charset="-128"/>
                <a:ea typeface="Meiryo UI" panose="020B0604030504040204" pitchFamily="50" charset="-128"/>
              </a:rPr>
              <a:t>2500</a:t>
            </a:r>
            <a:r>
              <a:rPr lang="ja-JP" altLang="en-US" dirty="0">
                <a:latin typeface="Meiryo UI" panose="020B0604030504040204" pitchFamily="50" charset="-128"/>
                <a:ea typeface="Meiryo UI" panose="020B0604030504040204" pitchFamily="50" charset="-128"/>
              </a:rPr>
              <a:t>くらい</a:t>
            </a:r>
            <a:endParaRPr lang="en-US" altLang="ja-JP" dirty="0">
              <a:latin typeface="Meiryo UI" panose="020B0604030504040204" pitchFamily="50" charset="-128"/>
              <a:ea typeface="Meiryo UI" panose="020B0604030504040204" pitchFamily="50" charset="-128"/>
            </a:endParaRPr>
          </a:p>
          <a:p>
            <a:endParaRPr lang="en-US" altLang="ja-JP" dirty="0">
              <a:latin typeface="Meiryo UI" panose="020B0604030504040204" pitchFamily="50" charset="-128"/>
              <a:ea typeface="Meiryo UI" panose="020B0604030504040204" pitchFamily="50" charset="-128"/>
            </a:endParaRPr>
          </a:p>
          <a:p>
            <a:r>
              <a:rPr lang="ja-JP" altLang="en-US" dirty="0">
                <a:latin typeface="Meiryo UI" panose="020B0604030504040204" pitchFamily="50" charset="-128"/>
                <a:ea typeface="Meiryo UI" panose="020B0604030504040204" pitchFamily="50" charset="-128"/>
              </a:rPr>
              <a:t>他のソルバーと比較した結果は？</a:t>
            </a:r>
            <a:endParaRPr lang="en-US" altLang="ja-JP" dirty="0">
              <a:latin typeface="Meiryo UI" panose="020B0604030504040204" pitchFamily="50" charset="-128"/>
              <a:ea typeface="Meiryo UI" panose="020B0604030504040204" pitchFamily="50" charset="-128"/>
            </a:endParaRPr>
          </a:p>
          <a:p>
            <a:endParaRPr lang="en-US" altLang="ja-JP" dirty="0">
              <a:latin typeface="Meiryo UI" panose="020B0604030504040204" pitchFamily="50" charset="-128"/>
              <a:ea typeface="Meiryo UI" panose="020B0604030504040204" pitchFamily="50" charset="-128"/>
            </a:endParaRPr>
          </a:p>
          <a:p>
            <a:endParaRPr lang="en-US" altLang="ja-JP" dirty="0">
              <a:latin typeface="Meiryo UI" panose="020B0604030504040204" pitchFamily="50" charset="-128"/>
              <a:ea typeface="Meiryo UI" panose="020B0604030504040204" pitchFamily="50" charset="-128"/>
            </a:endParaRPr>
          </a:p>
          <a:p>
            <a:endParaRPr lang="en-US" altLang="ja-JP" dirty="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565294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123C3FAD-93F2-7F6F-F892-0B711E43DB9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9431096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79E037F-3F7A-7978-17B5-F62E56FE816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442077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8DCAAFD3-3C35-1861-0462-0C1CDC69F429}"/>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91484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EFF7FC34-0E47-8744-04E1-748ACC66833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4264625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D2044031-E3FC-F83A-B3A8-9A356218CE2A}"/>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1066362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F078BEB2-C2F2-025B-2C1D-3B1439C25595}"/>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073403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AC32759A-152C-3E2A-F34D-58EBCFDB4C3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913591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91483D39-82B0-FB73-EE98-B29378CB52E7}"/>
              </a:ext>
            </a:extLst>
          </p:cNvPr>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622767004"/>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游ゴシック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3087</TotalTime>
  <Words>373</Words>
  <Application>Microsoft Office PowerPoint</Application>
  <PresentationFormat>ワイド画面</PresentationFormat>
  <Paragraphs>41</Paragraphs>
  <Slides>18</Slides>
  <Notes>9</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18</vt:i4>
      </vt:variant>
    </vt:vector>
  </HeadingPairs>
  <TitlesOfParts>
    <vt:vector size="23" baseType="lpstr">
      <vt:lpstr>Meiryo UI</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hirooka hirooka</dc:creator>
  <cp:lastModifiedBy>hirooka hirooka</cp:lastModifiedBy>
  <cp:revision>155</cp:revision>
  <dcterms:created xsi:type="dcterms:W3CDTF">2024-06-02T16:53:27Z</dcterms:created>
  <dcterms:modified xsi:type="dcterms:W3CDTF">2024-06-09T12:20:49Z</dcterms:modified>
</cp:coreProperties>
</file>

<file path=docProps/thumbnail.jpeg>
</file>